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9" r:id="rId3"/>
    <p:sldId id="260" r:id="rId4"/>
    <p:sldId id="261" r:id="rId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4660"/>
  </p:normalViewPr>
  <p:slideViewPr>
    <p:cSldViewPr snapToGrid="0">
      <p:cViewPr varScale="1">
        <p:scale>
          <a:sx n="125" d="100"/>
          <a:sy n="125" d="100"/>
        </p:scale>
        <p:origin x="1498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DF482E-FF11-40DF-B7D4-8B6323CCC8AA}" type="datetimeFigureOut">
              <a:rPr lang="ru-RU" smtClean="0"/>
              <a:t>31.01.2021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5A8C5-B378-4C1B-9FBA-BCBFDF0C83B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157579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DF482E-FF11-40DF-B7D4-8B6323CCC8AA}" type="datetimeFigureOut">
              <a:rPr lang="ru-RU" smtClean="0"/>
              <a:t>31.01.2021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5A8C5-B378-4C1B-9FBA-BCBFDF0C83B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770645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DF482E-FF11-40DF-B7D4-8B6323CCC8AA}" type="datetimeFigureOut">
              <a:rPr lang="ru-RU" smtClean="0"/>
              <a:t>31.01.2021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5A8C5-B378-4C1B-9FBA-BCBFDF0C83B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006827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DF482E-FF11-40DF-B7D4-8B6323CCC8AA}" type="datetimeFigureOut">
              <a:rPr lang="ru-RU" smtClean="0"/>
              <a:t>31.01.2021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5A8C5-B378-4C1B-9FBA-BCBFDF0C83B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285237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DF482E-FF11-40DF-B7D4-8B6323CCC8AA}" type="datetimeFigureOut">
              <a:rPr lang="ru-RU" smtClean="0"/>
              <a:t>31.01.2021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5A8C5-B378-4C1B-9FBA-BCBFDF0C83B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133278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DF482E-FF11-40DF-B7D4-8B6323CCC8AA}" type="datetimeFigureOut">
              <a:rPr lang="ru-RU" smtClean="0"/>
              <a:t>31.01.2021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5A8C5-B378-4C1B-9FBA-BCBFDF0C83B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13283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DF482E-FF11-40DF-B7D4-8B6323CCC8AA}" type="datetimeFigureOut">
              <a:rPr lang="ru-RU" smtClean="0"/>
              <a:t>31.01.2021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5A8C5-B378-4C1B-9FBA-BCBFDF0C83B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894449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DF482E-FF11-40DF-B7D4-8B6323CCC8AA}" type="datetimeFigureOut">
              <a:rPr lang="ru-RU" smtClean="0"/>
              <a:t>31.01.2021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5A8C5-B378-4C1B-9FBA-BCBFDF0C83B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384085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DF482E-FF11-40DF-B7D4-8B6323CCC8AA}" type="datetimeFigureOut">
              <a:rPr lang="ru-RU" smtClean="0"/>
              <a:t>31.01.2021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5A8C5-B378-4C1B-9FBA-BCBFDF0C83B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798501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DF482E-FF11-40DF-B7D4-8B6323CCC8AA}" type="datetimeFigureOut">
              <a:rPr lang="ru-RU" smtClean="0"/>
              <a:t>31.01.2021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5A8C5-B378-4C1B-9FBA-BCBFDF0C83B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344424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DF482E-FF11-40DF-B7D4-8B6323CCC8AA}" type="datetimeFigureOut">
              <a:rPr lang="ru-RU" smtClean="0"/>
              <a:t>31.01.2021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5A8C5-B378-4C1B-9FBA-BCBFDF0C83B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938859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F482E-FF11-40DF-B7D4-8B6323CCC8AA}" type="datetimeFigureOut">
              <a:rPr lang="ru-RU" smtClean="0"/>
              <a:t>31.01.2021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65A8C5-B378-4C1B-9FBA-BCBFDF0C83B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533741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749F98E-47D9-4032-A7A1-6C242FFE65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" y="0"/>
            <a:ext cx="91313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4E50C38-42B2-429E-84F4-851EDA822F03}"/>
              </a:ext>
            </a:extLst>
          </p:cNvPr>
          <p:cNvSpPr txBox="1"/>
          <p:nvPr/>
        </p:nvSpPr>
        <p:spPr>
          <a:xfrm>
            <a:off x="1468703" y="395081"/>
            <a:ext cx="22239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Hierarchy Service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E1C8F8-DAB1-4EEF-B44E-F07D7F65A08D}"/>
              </a:ext>
            </a:extLst>
          </p:cNvPr>
          <p:cNvSpPr txBox="1"/>
          <p:nvPr/>
        </p:nvSpPr>
        <p:spPr>
          <a:xfrm>
            <a:off x="6089653" y="2715241"/>
            <a:ext cx="2860766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 algn="l">
              <a:buFont typeface="Arial" charset="0"/>
              <a:buChar char="•"/>
            </a:pPr>
            <a:r>
              <a:rPr lang="en-US" sz="1050" b="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List children of a folder</a:t>
            </a:r>
          </a:p>
          <a:p>
            <a:pPr marL="214313" indent="-214313" algn="l">
              <a:buFont typeface="Arial" charset="0"/>
              <a:buChar char="•"/>
            </a:pP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Get info for a specific page (parents, metadata)</a:t>
            </a:r>
            <a:endParaRPr lang="en-US" sz="1050" b="0" dirty="0">
              <a:solidFill>
                <a:schemeClr val="tx1">
                  <a:lumMod val="50000"/>
                  <a:lumOff val="50000"/>
                </a:schemeClr>
              </a:solidFill>
              <a:latin typeface="News Gothic MT" panose="020B0503020103020203" pitchFamily="34" charset="0"/>
              <a:ea typeface="Meslo LG M" panose="020B0609030804020204" pitchFamily="49" charset="0"/>
              <a:cs typeface="Meslo LG M" panose="020B060903080402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10F690-3F43-4E8B-9BE6-9E4C9CAB39A4}"/>
              </a:ext>
            </a:extLst>
          </p:cNvPr>
          <p:cNvSpPr txBox="1"/>
          <p:nvPr/>
        </p:nvSpPr>
        <p:spPr>
          <a:xfrm>
            <a:off x="6065285" y="4105516"/>
            <a:ext cx="286076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 algn="l">
              <a:buFont typeface="Arial" charset="0"/>
              <a:buChar char="•"/>
            </a:pPr>
            <a:r>
              <a:rPr lang="en-US" sz="1050" b="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Create/delete/rename/move Folder</a:t>
            </a:r>
          </a:p>
          <a:p>
            <a:pPr marL="214313" indent="-214313" algn="l">
              <a:buFont typeface="Arial" charset="0"/>
              <a:buChar char="•"/>
            </a:pPr>
            <a:r>
              <a:rPr lang="en-US" sz="1050" b="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Create/delete/rename/move Page</a:t>
            </a:r>
          </a:p>
          <a:p>
            <a:pPr marL="214313" indent="-214313" algn="l">
              <a:buFont typeface="Arial" charset="0"/>
              <a:buChar char="•"/>
            </a:pP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Mark/unmark a Page in a Folder as Landing</a:t>
            </a:r>
            <a:endParaRPr lang="en-US" sz="1050" b="0" dirty="0">
              <a:solidFill>
                <a:schemeClr val="tx1">
                  <a:lumMod val="50000"/>
                  <a:lumOff val="50000"/>
                </a:schemeClr>
              </a:solidFill>
              <a:latin typeface="News Gothic MT" panose="020B0503020103020203" pitchFamily="34" charset="0"/>
              <a:ea typeface="Meslo LG M" panose="020B0609030804020204" pitchFamily="49" charset="0"/>
              <a:cs typeface="Meslo LG M" panose="020B060903080402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AC7E44-7372-4427-9746-A251046E383C}"/>
              </a:ext>
            </a:extLst>
          </p:cNvPr>
          <p:cNvSpPr txBox="1"/>
          <p:nvPr/>
        </p:nvSpPr>
        <p:spPr>
          <a:xfrm>
            <a:off x="6089911" y="5759443"/>
            <a:ext cx="286076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 algn="l">
              <a:buFont typeface="Arial" charset="0"/>
              <a:buChar char="•"/>
            </a:pPr>
            <a:r>
              <a:rPr lang="en-US" sz="1050" b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Folder:created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, deleted, renamed, moved</a:t>
            </a:r>
          </a:p>
          <a:p>
            <a:pPr marL="214313" indent="-214313" algn="l">
              <a:buFont typeface="Arial" charset="0"/>
              <a:buChar char="•"/>
            </a:pPr>
            <a:r>
              <a:rPr lang="en-US" sz="1050" b="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Same for page</a:t>
            </a:r>
          </a:p>
          <a:p>
            <a:pPr marL="214313" indent="-214313" algn="l">
              <a:buFont typeface="Arial" charset="0"/>
              <a:buChar char="•"/>
            </a:pPr>
            <a:r>
              <a:rPr lang="en-US" sz="1050" b="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Folder: </a:t>
            </a:r>
            <a:r>
              <a:rPr lang="en-US" sz="1050" b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pageSetAsLanding</a:t>
            </a:r>
            <a:r>
              <a:rPr lang="en-US" sz="1050" b="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 (+Unset)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ABC6F3-BA9D-43B2-9B52-39F617AC45C1}"/>
              </a:ext>
            </a:extLst>
          </p:cNvPr>
          <p:cNvSpPr txBox="1"/>
          <p:nvPr/>
        </p:nvSpPr>
        <p:spPr>
          <a:xfrm>
            <a:off x="132155" y="5759443"/>
            <a:ext cx="286076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 algn="l">
              <a:buFont typeface="Arial" charset="0"/>
              <a:buChar char="•"/>
            </a:pPr>
            <a:r>
              <a:rPr lang="en-US" sz="1050" b="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Medium usage – by authors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A7B6FD-6C28-4952-B467-F39970F198F7}"/>
              </a:ext>
            </a:extLst>
          </p:cNvPr>
          <p:cNvSpPr txBox="1"/>
          <p:nvPr/>
        </p:nvSpPr>
        <p:spPr>
          <a:xfrm>
            <a:off x="3141617" y="4652641"/>
            <a:ext cx="286076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 algn="l">
              <a:buFont typeface="Arial" charset="0"/>
              <a:buChar char="•"/>
            </a:pPr>
            <a:r>
              <a:rPr lang="en-US" sz="1050" b="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Folder and Pages are stored in a filesystem-like hierarchy. One Page in a Folder may be designated as Landing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E74F4E-30E0-47A3-938F-49C94B8958A1}"/>
              </a:ext>
            </a:extLst>
          </p:cNvPr>
          <p:cNvSpPr txBox="1"/>
          <p:nvPr/>
        </p:nvSpPr>
        <p:spPr>
          <a:xfrm>
            <a:off x="3204519" y="2715241"/>
            <a:ext cx="286076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 algn="l">
              <a:buFont typeface="Arial" charset="0"/>
              <a:buChar char="•"/>
            </a:pPr>
            <a:r>
              <a:rPr lang="en-US" sz="1050" b="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Hierarchy data store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E5F760C-4D39-40C6-8FDE-158A484DB1CD}"/>
              </a:ext>
            </a:extLst>
          </p:cNvPr>
          <p:cNvSpPr txBox="1"/>
          <p:nvPr/>
        </p:nvSpPr>
        <p:spPr>
          <a:xfrm>
            <a:off x="132155" y="2715241"/>
            <a:ext cx="286076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 algn="l">
              <a:buFont typeface="Arial" charset="0"/>
              <a:buChar char="•"/>
            </a:pP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none</a:t>
            </a:r>
            <a:endParaRPr lang="en-US" sz="1050" b="0" dirty="0">
              <a:solidFill>
                <a:schemeClr val="tx1">
                  <a:lumMod val="50000"/>
                  <a:lumOff val="50000"/>
                </a:schemeClr>
              </a:solidFill>
              <a:latin typeface="News Gothic MT" panose="020B0503020103020203" pitchFamily="34" charset="0"/>
              <a:ea typeface="Meslo LG M" panose="020B0609030804020204" pitchFamily="49" charset="0"/>
              <a:cs typeface="Meslo LG M" panose="020B060903080402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AC7E2AB-3B24-47F7-B589-A591814C8793}"/>
              </a:ext>
            </a:extLst>
          </p:cNvPr>
          <p:cNvSpPr txBox="1"/>
          <p:nvPr/>
        </p:nvSpPr>
        <p:spPr>
          <a:xfrm>
            <a:off x="68710" y="4105516"/>
            <a:ext cx="286076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 algn="l">
              <a:buFont typeface="Arial" charset="0"/>
              <a:buChar char="•"/>
            </a:pPr>
            <a:r>
              <a:rPr lang="en-US" sz="1050" b="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none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AA8FE55-14DD-4C06-9BF0-AE8599DC0998}"/>
              </a:ext>
            </a:extLst>
          </p:cNvPr>
          <p:cNvSpPr txBox="1"/>
          <p:nvPr/>
        </p:nvSpPr>
        <p:spPr>
          <a:xfrm>
            <a:off x="1731163" y="865186"/>
            <a:ext cx="427121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050" b="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Manage folders and pages, and hierarchy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050" b="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Browsing folder/page hierarchy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439E2A7-CFB5-47B7-8B23-E9CA7D2CE345}"/>
              </a:ext>
            </a:extLst>
          </p:cNvPr>
          <p:cNvSpPr txBox="1"/>
          <p:nvPr/>
        </p:nvSpPr>
        <p:spPr>
          <a:xfrm>
            <a:off x="4940795" y="438732"/>
            <a:ext cx="41439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</a:rPr>
              <a:t>Manage Folders, Pages and Hierarchy</a:t>
            </a:r>
          </a:p>
        </p:txBody>
      </p:sp>
    </p:spTree>
    <p:extLst>
      <p:ext uri="{BB962C8B-B14F-4D97-AF65-F5344CB8AC3E}">
        <p14:creationId xmlns:p14="http://schemas.microsoft.com/office/powerpoint/2010/main" val="25096126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749F98E-47D9-4032-A7A1-6C242FFE65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" y="0"/>
            <a:ext cx="91313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4E50C38-42B2-429E-84F4-851EDA822F03}"/>
              </a:ext>
            </a:extLst>
          </p:cNvPr>
          <p:cNvSpPr txBox="1"/>
          <p:nvPr/>
        </p:nvSpPr>
        <p:spPr>
          <a:xfrm>
            <a:off x="1468703" y="395081"/>
            <a:ext cx="22239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Content Service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E1C8F8-DAB1-4EEF-B44E-F07D7F65A08D}"/>
              </a:ext>
            </a:extLst>
          </p:cNvPr>
          <p:cNvSpPr txBox="1"/>
          <p:nvPr/>
        </p:nvSpPr>
        <p:spPr>
          <a:xfrm>
            <a:off x="6089653" y="2715241"/>
            <a:ext cx="2860766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 algn="l">
              <a:buFont typeface="Arial" charset="0"/>
              <a:buChar char="•"/>
            </a:pPr>
            <a:r>
              <a:rPr lang="en-US" sz="1050" b="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List versions of a page</a:t>
            </a:r>
          </a:p>
          <a:p>
            <a:pPr marL="214313" indent="-214313" algn="l">
              <a:buFont typeface="Arial" charset="0"/>
              <a:buChar char="•"/>
            </a:pP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Get content of a specific version of a page</a:t>
            </a:r>
          </a:p>
          <a:p>
            <a:pPr marL="214313" indent="-214313" algn="l">
              <a:buFont typeface="Arial" charset="0"/>
              <a:buChar char="•"/>
            </a:pP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Get current content of a Page identified by a Location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10F690-3F43-4E8B-9BE6-9E4C9CAB39A4}"/>
              </a:ext>
            </a:extLst>
          </p:cNvPr>
          <p:cNvSpPr txBox="1"/>
          <p:nvPr/>
        </p:nvSpPr>
        <p:spPr>
          <a:xfrm>
            <a:off x="6065285" y="4105516"/>
            <a:ext cx="2860766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 algn="l">
              <a:buFont typeface="Arial" charset="0"/>
              <a:buChar char="•"/>
            </a:pPr>
            <a:r>
              <a:rPr lang="en-US" sz="1050" b="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Set/remove content of a Page</a:t>
            </a:r>
          </a:p>
          <a:p>
            <a:pPr marL="214313" indent="-214313" algn="l">
              <a:buFont typeface="Arial" charset="0"/>
              <a:buChar char="•"/>
            </a:pP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Restore Content of a Page as of specific version</a:t>
            </a:r>
            <a:endParaRPr lang="en-US" sz="1050" b="0" dirty="0">
              <a:solidFill>
                <a:schemeClr val="tx1">
                  <a:lumMod val="50000"/>
                  <a:lumOff val="50000"/>
                </a:schemeClr>
              </a:solidFill>
              <a:latin typeface="News Gothic MT" panose="020B0503020103020203" pitchFamily="34" charset="0"/>
              <a:ea typeface="Meslo LG M" panose="020B0609030804020204" pitchFamily="49" charset="0"/>
              <a:cs typeface="Meslo LG M" panose="020B060903080402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ABC6F3-BA9D-43B2-9B52-39F617AC45C1}"/>
              </a:ext>
            </a:extLst>
          </p:cNvPr>
          <p:cNvSpPr txBox="1"/>
          <p:nvPr/>
        </p:nvSpPr>
        <p:spPr>
          <a:xfrm>
            <a:off x="132155" y="5759443"/>
            <a:ext cx="286076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 algn="l">
              <a:buFont typeface="Arial" charset="0"/>
              <a:buChar char="•"/>
            </a:pPr>
            <a:r>
              <a:rPr lang="en-US" sz="1050" b="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Modification – medium usage – by authors</a:t>
            </a:r>
          </a:p>
          <a:p>
            <a:pPr marL="214313" indent="-214313" algn="l">
              <a:buFont typeface="Arial" charset="0"/>
              <a:buChar char="•"/>
            </a:pP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Retrieving current version by Location – high usage – by end users</a:t>
            </a:r>
            <a:endParaRPr lang="en-US" sz="1050" b="0" dirty="0">
              <a:solidFill>
                <a:schemeClr val="tx1">
                  <a:lumMod val="50000"/>
                  <a:lumOff val="50000"/>
                </a:schemeClr>
              </a:solidFill>
              <a:latin typeface="News Gothic MT" panose="020B0503020103020203" pitchFamily="34" charset="0"/>
              <a:ea typeface="Meslo LG M" panose="020B0609030804020204" pitchFamily="49" charset="0"/>
              <a:cs typeface="Meslo LG M" panose="020B060903080402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E74F4E-30E0-47A3-938F-49C94B8958A1}"/>
              </a:ext>
            </a:extLst>
          </p:cNvPr>
          <p:cNvSpPr txBox="1"/>
          <p:nvPr/>
        </p:nvSpPr>
        <p:spPr>
          <a:xfrm>
            <a:off x="3204519" y="2715241"/>
            <a:ext cx="2860766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 algn="l">
              <a:buFont typeface="Arial" charset="0"/>
              <a:buChar char="•"/>
            </a:pPr>
            <a:r>
              <a:rPr lang="en-US" sz="1050" b="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Content data store</a:t>
            </a:r>
          </a:p>
          <a:p>
            <a:pPr marL="214313" indent="-214313" algn="l">
              <a:buFont typeface="Arial" charset="0"/>
              <a:buChar char="•"/>
            </a:pP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3rd party SaaS headless CMS’s (pluggable)</a:t>
            </a:r>
            <a:endParaRPr lang="en-US" sz="1050" b="0" dirty="0">
              <a:solidFill>
                <a:schemeClr val="tx1">
                  <a:lumMod val="50000"/>
                  <a:lumOff val="50000"/>
                </a:schemeClr>
              </a:solidFill>
              <a:latin typeface="News Gothic MT" panose="020B0503020103020203" pitchFamily="34" charset="0"/>
              <a:ea typeface="Meslo LG M" panose="020B0609030804020204" pitchFamily="49" charset="0"/>
              <a:cs typeface="Meslo LG M" panose="020B060903080402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E5F760C-4D39-40C6-8FDE-158A484DB1CD}"/>
              </a:ext>
            </a:extLst>
          </p:cNvPr>
          <p:cNvSpPr txBox="1"/>
          <p:nvPr/>
        </p:nvSpPr>
        <p:spPr>
          <a:xfrm>
            <a:off x="132155" y="2715241"/>
            <a:ext cx="286076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 algn="l">
              <a:buFont typeface="Arial" charset="0"/>
              <a:buChar char="•"/>
            </a:pPr>
            <a:r>
              <a:rPr lang="en-US" sz="1050" b="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none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AA8FE55-14DD-4C06-9BF0-AE8599DC0998}"/>
              </a:ext>
            </a:extLst>
          </p:cNvPr>
          <p:cNvSpPr txBox="1"/>
          <p:nvPr/>
        </p:nvSpPr>
        <p:spPr>
          <a:xfrm>
            <a:off x="1731164" y="865186"/>
            <a:ext cx="6242404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Setting/removing Content of a Page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Listing Page Versions and restoring a Version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Returning content by various Locations of a Page (by path, by ID)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439E2A7-CFB5-47B7-8B23-E9CA7D2CE345}"/>
              </a:ext>
            </a:extLst>
          </p:cNvPr>
          <p:cNvSpPr txBox="1"/>
          <p:nvPr/>
        </p:nvSpPr>
        <p:spPr>
          <a:xfrm>
            <a:off x="4940795" y="438732"/>
            <a:ext cx="41439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</a:rPr>
              <a:t>Manage content of a Page and retrieving content by Location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F0A08CC-23EB-4E38-9555-62A1138C47D4}"/>
              </a:ext>
            </a:extLst>
          </p:cNvPr>
          <p:cNvSpPr txBox="1"/>
          <p:nvPr/>
        </p:nvSpPr>
        <p:spPr>
          <a:xfrm>
            <a:off x="3141617" y="4652641"/>
            <a:ext cx="286076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charset="0"/>
              <a:buChar char="•"/>
            </a:pP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Listens events from Hierarchy and update the “Path -&gt; Page” cache</a:t>
            </a:r>
            <a:endParaRPr lang="en-US" sz="1050" b="0" dirty="0">
              <a:solidFill>
                <a:schemeClr val="tx1">
                  <a:lumMod val="50000"/>
                  <a:lumOff val="50000"/>
                </a:schemeClr>
              </a:solidFill>
              <a:latin typeface="News Gothic MT" panose="020B0503020103020203" pitchFamily="34" charset="0"/>
              <a:ea typeface="Meslo LG M" panose="020B0609030804020204" pitchFamily="49" charset="0"/>
              <a:cs typeface="Meslo LG M" panose="020B0609030804020204" pitchFamily="49" charset="0"/>
            </a:endParaRPr>
          </a:p>
          <a:p>
            <a:pPr marL="214313" indent="-214313" algn="l">
              <a:buFont typeface="Arial" charset="0"/>
              <a:buChar char="•"/>
            </a:pPr>
            <a:r>
              <a:rPr lang="en-US" sz="1050" b="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Each set/remove/restore content creates a version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371D944-5671-499E-8EA0-9BFBF28C8C3B}"/>
              </a:ext>
            </a:extLst>
          </p:cNvPr>
          <p:cNvSpPr txBox="1"/>
          <p:nvPr/>
        </p:nvSpPr>
        <p:spPr>
          <a:xfrm>
            <a:off x="6089911" y="5759443"/>
            <a:ext cx="2860766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 algn="l">
              <a:buFont typeface="Arial" charset="0"/>
              <a:buChar char="•"/>
            </a:pPr>
            <a:r>
              <a:rPr lang="en-US" sz="1050" b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Content:set</a:t>
            </a:r>
            <a:endParaRPr lang="en-US" sz="1050" b="0" dirty="0">
              <a:solidFill>
                <a:schemeClr val="tx1">
                  <a:lumMod val="50000"/>
                  <a:lumOff val="50000"/>
                </a:schemeClr>
              </a:solidFill>
              <a:latin typeface="News Gothic MT" panose="020B0503020103020203" pitchFamily="34" charset="0"/>
              <a:ea typeface="Meslo LG M" panose="020B0609030804020204" pitchFamily="49" charset="0"/>
              <a:cs typeface="Meslo LG M" panose="020B0609030804020204" pitchFamily="49" charset="0"/>
            </a:endParaRPr>
          </a:p>
          <a:p>
            <a:pPr marL="214313" indent="-214313" algn="l">
              <a:buFont typeface="Arial" charset="0"/>
              <a:buChar char="•"/>
            </a:pP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Content:</a:t>
            </a:r>
            <a:r>
              <a:rPr lang="en-US" sz="1050" b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removed</a:t>
            </a:r>
            <a:endParaRPr lang="en-US" sz="1050" b="0" dirty="0">
              <a:solidFill>
                <a:schemeClr val="tx1">
                  <a:lumMod val="50000"/>
                  <a:lumOff val="50000"/>
                </a:schemeClr>
              </a:solidFill>
              <a:latin typeface="News Gothic MT" panose="020B0503020103020203" pitchFamily="34" charset="0"/>
              <a:ea typeface="Meslo LG M" panose="020B0609030804020204" pitchFamily="49" charset="0"/>
              <a:cs typeface="Meslo LG M" panose="020B0609030804020204" pitchFamily="49" charset="0"/>
            </a:endParaRPr>
          </a:p>
          <a:p>
            <a:pPr marL="214313" indent="-214313" algn="l">
              <a:buFont typeface="Arial" charset="0"/>
              <a:buChar char="•"/>
            </a:pP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Content:versionRestored</a:t>
            </a:r>
            <a:endParaRPr lang="en-US" sz="1050" b="0" dirty="0">
              <a:solidFill>
                <a:schemeClr val="tx1">
                  <a:lumMod val="50000"/>
                  <a:lumOff val="50000"/>
                </a:schemeClr>
              </a:solidFill>
              <a:latin typeface="News Gothic MT" panose="020B0503020103020203" pitchFamily="34" charset="0"/>
              <a:ea typeface="Meslo LG M" panose="020B0609030804020204" pitchFamily="49" charset="0"/>
              <a:cs typeface="Meslo LG M" panose="020B060903080402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662F038-DA66-40D0-98CF-66EDD16EA7DF}"/>
              </a:ext>
            </a:extLst>
          </p:cNvPr>
          <p:cNvSpPr txBox="1"/>
          <p:nvPr/>
        </p:nvSpPr>
        <p:spPr>
          <a:xfrm>
            <a:off x="68710" y="4105516"/>
            <a:ext cx="2860766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 algn="l">
              <a:buFont typeface="Arial" charset="0"/>
              <a:buChar char="•"/>
            </a:pPr>
            <a:r>
              <a:rPr lang="en-US" sz="1050" b="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Folder: created, deleted, renamed, moved</a:t>
            </a:r>
          </a:p>
          <a:p>
            <a:pPr marL="214313" indent="-214313" algn="l">
              <a:buFont typeface="Arial" charset="0"/>
              <a:buChar char="•"/>
            </a:pPr>
            <a:r>
              <a:rPr lang="en-US" sz="1050" b="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Page: created, deleted, renamed, moved</a:t>
            </a:r>
          </a:p>
          <a:p>
            <a:pPr marL="214313" indent="-214313" algn="l">
              <a:buFont typeface="Arial" charset="0"/>
              <a:buChar char="•"/>
            </a:pPr>
            <a:r>
              <a:rPr lang="en-US" sz="1050" b="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Folder: </a:t>
            </a:r>
            <a:r>
              <a:rPr lang="en-US" sz="1050" b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pageSetAsLanding</a:t>
            </a:r>
            <a:r>
              <a:rPr lang="en-US" sz="1050" b="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, </a:t>
            </a:r>
            <a:r>
              <a:rPr lang="en-US" sz="1050" b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pageUnsetAsLanding</a:t>
            </a:r>
            <a:endParaRPr lang="en-US" sz="1050" b="0" dirty="0">
              <a:solidFill>
                <a:schemeClr val="tx1">
                  <a:lumMod val="50000"/>
                  <a:lumOff val="50000"/>
                </a:schemeClr>
              </a:solidFill>
              <a:latin typeface="News Gothic MT" panose="020B0503020103020203" pitchFamily="34" charset="0"/>
              <a:ea typeface="Meslo LG M" panose="020B0609030804020204" pitchFamily="49" charset="0"/>
              <a:cs typeface="Meslo LG M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23310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749F98E-47D9-4032-A7A1-6C242FFE65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" y="0"/>
            <a:ext cx="91313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4E50C38-42B2-429E-84F4-851EDA822F03}"/>
              </a:ext>
            </a:extLst>
          </p:cNvPr>
          <p:cNvSpPr txBox="1"/>
          <p:nvPr/>
        </p:nvSpPr>
        <p:spPr>
          <a:xfrm>
            <a:off x="1468703" y="395081"/>
            <a:ext cx="22239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Asset Service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10F690-3F43-4E8B-9BE6-9E4C9CAB39A4}"/>
              </a:ext>
            </a:extLst>
          </p:cNvPr>
          <p:cNvSpPr txBox="1"/>
          <p:nvPr/>
        </p:nvSpPr>
        <p:spPr>
          <a:xfrm>
            <a:off x="6065285" y="4105516"/>
            <a:ext cx="286076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 algn="l">
              <a:buFont typeface="Arial" charset="0"/>
              <a:buChar char="•"/>
            </a:pPr>
            <a:r>
              <a:rPr lang="en-US" sz="1050" b="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Upload/delete an Asset for a Page or a Folder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AC7E44-7372-4427-9746-A251046E383C}"/>
              </a:ext>
            </a:extLst>
          </p:cNvPr>
          <p:cNvSpPr txBox="1"/>
          <p:nvPr/>
        </p:nvSpPr>
        <p:spPr>
          <a:xfrm>
            <a:off x="6089911" y="5759443"/>
            <a:ext cx="286076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 algn="l">
              <a:buFont typeface="Arial" charset="0"/>
              <a:buChar char="•"/>
            </a:pPr>
            <a:r>
              <a:rPr lang="en-US" sz="1050" b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Asset:uploaded</a:t>
            </a:r>
            <a:r>
              <a:rPr lang="en-US" sz="1050" b="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, deleted</a:t>
            </a:r>
          </a:p>
          <a:p>
            <a:pPr marL="214313" indent="-214313" algn="l">
              <a:buFont typeface="Arial" charset="0"/>
              <a:buChar char="•"/>
            </a:pP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Asset:usedBy</a:t>
            </a:r>
            <a:endParaRPr lang="en-US" sz="1050" b="0" dirty="0">
              <a:solidFill>
                <a:schemeClr val="tx1">
                  <a:lumMod val="50000"/>
                  <a:lumOff val="50000"/>
                </a:schemeClr>
              </a:solidFill>
              <a:latin typeface="News Gothic MT" panose="020B0503020103020203" pitchFamily="34" charset="0"/>
              <a:ea typeface="Meslo LG M" panose="020B0609030804020204" pitchFamily="49" charset="0"/>
              <a:cs typeface="Meslo LG M" panose="020B060903080402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ABC6F3-BA9D-43B2-9B52-39F617AC45C1}"/>
              </a:ext>
            </a:extLst>
          </p:cNvPr>
          <p:cNvSpPr txBox="1"/>
          <p:nvPr/>
        </p:nvSpPr>
        <p:spPr>
          <a:xfrm>
            <a:off x="132155" y="5759443"/>
            <a:ext cx="286076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 algn="l">
              <a:buFont typeface="Arial" charset="0"/>
              <a:buChar char="•"/>
            </a:pPr>
            <a:r>
              <a:rPr lang="en-US" sz="1050" b="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Asset upload/deletion – moderate usage – by authors</a:t>
            </a:r>
          </a:p>
          <a:p>
            <a:pPr marL="214313" indent="-214313" algn="l">
              <a:buFont typeface="Arial" charset="0"/>
              <a:buChar char="•"/>
            </a:pP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Consuming assets – will typically be done directly from backing stores</a:t>
            </a:r>
            <a:endParaRPr lang="en-US" sz="1050" b="0" dirty="0">
              <a:solidFill>
                <a:schemeClr val="tx1">
                  <a:lumMod val="50000"/>
                  <a:lumOff val="50000"/>
                </a:schemeClr>
              </a:solidFill>
              <a:latin typeface="News Gothic MT" panose="020B0503020103020203" pitchFamily="34" charset="0"/>
              <a:ea typeface="Meslo LG M" panose="020B0609030804020204" pitchFamily="49" charset="0"/>
              <a:cs typeface="Meslo LG M" panose="020B060903080402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A7B6FD-6C28-4952-B467-F39970F198F7}"/>
              </a:ext>
            </a:extLst>
          </p:cNvPr>
          <p:cNvSpPr txBox="1"/>
          <p:nvPr/>
        </p:nvSpPr>
        <p:spPr>
          <a:xfrm>
            <a:off x="3141617" y="4652641"/>
            <a:ext cx="2860766" cy="15465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 algn="l">
              <a:buFont typeface="Arial" charset="0"/>
              <a:buChar char="•"/>
            </a:pPr>
            <a:r>
              <a:rPr lang="en-US" sz="1050" b="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An asset “belongs” to a specific Page or a specific Folder</a:t>
            </a:r>
          </a:p>
          <a:p>
            <a:pPr marL="214313" indent="-214313" algn="l">
              <a:buFont typeface="Arial" charset="0"/>
              <a:buChar char="•"/>
            </a:pPr>
            <a:r>
              <a:rPr lang="en-US" sz="1050" b="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An asset can be “used” (linked, embedded) on any number of Pages</a:t>
            </a:r>
          </a:p>
          <a:p>
            <a:pPr marL="214313" indent="-214313" algn="l">
              <a:buFont typeface="Arial" charset="0"/>
              <a:buChar char="•"/>
            </a:pPr>
            <a:r>
              <a:rPr lang="en-US" sz="1050" b="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Tracks Content updates, constructing for a Page the list of assets that the page “uses”, maintaining </a:t>
            </a:r>
            <a:r>
              <a:rPr lang="en-US" sz="1050" b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asset-to-page|folder</a:t>
            </a:r>
            <a:r>
              <a:rPr lang="en-US" sz="1050" b="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 relationship; publishes “</a:t>
            </a:r>
            <a:r>
              <a:rPr lang="en-US" sz="1050" b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asset:usedBy</a:t>
            </a:r>
            <a:r>
              <a:rPr lang="en-US" sz="1050" b="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” events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E74F4E-30E0-47A3-938F-49C94B8958A1}"/>
              </a:ext>
            </a:extLst>
          </p:cNvPr>
          <p:cNvSpPr txBox="1"/>
          <p:nvPr/>
        </p:nvSpPr>
        <p:spPr>
          <a:xfrm>
            <a:off x="3204519" y="2715241"/>
            <a:ext cx="2860766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 algn="l">
              <a:buFont typeface="Arial" charset="0"/>
              <a:buChar char="•"/>
            </a:pPr>
            <a:r>
              <a:rPr lang="en-US" sz="1050" b="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Asset data store</a:t>
            </a:r>
          </a:p>
          <a:p>
            <a:pPr marL="214313" indent="-214313" algn="l">
              <a:buFont typeface="Arial" charset="0"/>
              <a:buChar char="•"/>
            </a:pP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Pluggable 3</a:t>
            </a:r>
            <a:r>
              <a:rPr lang="en-US" sz="1050" baseline="3000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rd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 party SaaS stores (may be different for different types of assets – images a store capable of resizing, office docs – in another store capable of providing “embed” widget)</a:t>
            </a:r>
            <a:endParaRPr lang="en-US" sz="1050" b="0" dirty="0">
              <a:solidFill>
                <a:schemeClr val="tx1">
                  <a:lumMod val="50000"/>
                  <a:lumOff val="50000"/>
                </a:schemeClr>
              </a:solidFill>
              <a:latin typeface="News Gothic MT" panose="020B0503020103020203" pitchFamily="34" charset="0"/>
              <a:ea typeface="Meslo LG M" panose="020B0609030804020204" pitchFamily="49" charset="0"/>
              <a:cs typeface="Meslo LG M" panose="020B060903080402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E5F760C-4D39-40C6-8FDE-158A484DB1CD}"/>
              </a:ext>
            </a:extLst>
          </p:cNvPr>
          <p:cNvSpPr txBox="1"/>
          <p:nvPr/>
        </p:nvSpPr>
        <p:spPr>
          <a:xfrm>
            <a:off x="132155" y="2715241"/>
            <a:ext cx="286076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 algn="l">
              <a:buFont typeface="Arial" charset="0"/>
              <a:buChar char="•"/>
            </a:pPr>
            <a:r>
              <a:rPr lang="en-US" sz="1050" b="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none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AC7E2AB-3B24-47F7-B589-A591814C8793}"/>
              </a:ext>
            </a:extLst>
          </p:cNvPr>
          <p:cNvSpPr txBox="1"/>
          <p:nvPr/>
        </p:nvSpPr>
        <p:spPr>
          <a:xfrm>
            <a:off x="68710" y="4105516"/>
            <a:ext cx="286076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 algn="l">
              <a:buFont typeface="Arial" charset="0"/>
              <a:buChar char="•"/>
            </a:pPr>
            <a:r>
              <a:rPr lang="en-US" sz="1050" b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Content:set</a:t>
            </a:r>
            <a:r>
              <a:rPr lang="en-US" sz="1050" b="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/removed/</a:t>
            </a:r>
            <a:r>
              <a:rPr lang="en-US" sz="1050" b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versionRestored</a:t>
            </a:r>
            <a:endParaRPr lang="en-US" sz="1050" b="0" dirty="0">
              <a:solidFill>
                <a:schemeClr val="tx1">
                  <a:lumMod val="50000"/>
                  <a:lumOff val="50000"/>
                </a:schemeClr>
              </a:solidFill>
              <a:latin typeface="News Gothic MT" panose="020B0503020103020203" pitchFamily="34" charset="0"/>
              <a:ea typeface="Meslo LG M" panose="020B0609030804020204" pitchFamily="49" charset="0"/>
              <a:cs typeface="Meslo LG M" panose="020B060903080402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AA8FE55-14DD-4C06-9BF0-AE8599DC0998}"/>
              </a:ext>
            </a:extLst>
          </p:cNvPr>
          <p:cNvSpPr txBox="1"/>
          <p:nvPr/>
        </p:nvSpPr>
        <p:spPr>
          <a:xfrm>
            <a:off x="1731163" y="865186"/>
            <a:ext cx="414398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Uploading Assets for a Page or a Folder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List versions and retrieving specific version of an Asset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439E2A7-CFB5-47B7-8B23-E9CA7D2CE345}"/>
              </a:ext>
            </a:extLst>
          </p:cNvPr>
          <p:cNvSpPr txBox="1"/>
          <p:nvPr/>
        </p:nvSpPr>
        <p:spPr>
          <a:xfrm>
            <a:off x="4940795" y="438732"/>
            <a:ext cx="41439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</a:rPr>
              <a:t>Manage Assets for a Page or a Folder (files belonging to a page)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6D0C40A-88AE-4F2F-8D2E-484D4F876C4F}"/>
              </a:ext>
            </a:extLst>
          </p:cNvPr>
          <p:cNvSpPr txBox="1"/>
          <p:nvPr/>
        </p:nvSpPr>
        <p:spPr>
          <a:xfrm>
            <a:off x="6089653" y="2715241"/>
            <a:ext cx="2860766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 algn="l">
              <a:buFont typeface="Arial" charset="0"/>
              <a:buChar char="•"/>
            </a:pPr>
            <a:r>
              <a:rPr lang="en-US" sz="1050" b="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List Assets “belonging” to a Page or a Folder</a:t>
            </a:r>
          </a:p>
          <a:p>
            <a:pPr marL="214313" indent="-214313" algn="l">
              <a:buFont typeface="Arial" charset="0"/>
              <a:buChar char="•"/>
            </a:pP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List Pages and Folders which “use” an Asset</a:t>
            </a:r>
          </a:p>
          <a:p>
            <a:pPr marL="214313" indent="-214313" algn="l">
              <a:buFont typeface="Arial" charset="0"/>
              <a:buChar char="•"/>
            </a:pPr>
            <a:r>
              <a:rPr lang="en-US" sz="1050" b="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Get asset (download link, embed code, </a:t>
            </a:r>
            <a:r>
              <a:rPr lang="en-US" sz="1050" b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etc</a:t>
            </a:r>
            <a:r>
              <a:rPr lang="en-US" sz="1050" b="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516183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749F98E-47D9-4032-A7A1-6C242FFE65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" y="0"/>
            <a:ext cx="91313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4E50C38-42B2-429E-84F4-851EDA822F03}"/>
              </a:ext>
            </a:extLst>
          </p:cNvPr>
          <p:cNvSpPr txBox="1"/>
          <p:nvPr/>
        </p:nvSpPr>
        <p:spPr>
          <a:xfrm>
            <a:off x="1468703" y="395081"/>
            <a:ext cx="24754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Editor Dashboard Service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E1C8F8-DAB1-4EEF-B44E-F07D7F65A08D}"/>
              </a:ext>
            </a:extLst>
          </p:cNvPr>
          <p:cNvSpPr txBox="1"/>
          <p:nvPr/>
        </p:nvSpPr>
        <p:spPr>
          <a:xfrm>
            <a:off x="6089653" y="2715241"/>
            <a:ext cx="2860766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 algn="l">
              <a:buFont typeface="Arial" charset="0"/>
              <a:buChar char="•"/>
            </a:pP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Find all items based on search criteria, aggregating results (see “consumer tasks”)</a:t>
            </a:r>
            <a:endParaRPr lang="en-US" sz="1050" b="0" dirty="0">
              <a:solidFill>
                <a:schemeClr val="tx1">
                  <a:lumMod val="50000"/>
                  <a:lumOff val="50000"/>
                </a:schemeClr>
              </a:solidFill>
              <a:latin typeface="News Gothic MT" panose="020B0503020103020203" pitchFamily="34" charset="0"/>
              <a:ea typeface="Meslo LG M" panose="020B0609030804020204" pitchFamily="49" charset="0"/>
              <a:cs typeface="Meslo LG M" panose="020B060903080402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10F690-3F43-4E8B-9BE6-9E4C9CAB39A4}"/>
              </a:ext>
            </a:extLst>
          </p:cNvPr>
          <p:cNvSpPr txBox="1"/>
          <p:nvPr/>
        </p:nvSpPr>
        <p:spPr>
          <a:xfrm>
            <a:off x="6065285" y="4105516"/>
            <a:ext cx="286076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 algn="l">
              <a:buFont typeface="Arial" charset="0"/>
              <a:buChar char="•"/>
            </a:pPr>
            <a:r>
              <a:rPr lang="en-US" sz="1050" b="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none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AC7E44-7372-4427-9746-A251046E383C}"/>
              </a:ext>
            </a:extLst>
          </p:cNvPr>
          <p:cNvSpPr txBox="1"/>
          <p:nvPr/>
        </p:nvSpPr>
        <p:spPr>
          <a:xfrm>
            <a:off x="6089911" y="5759443"/>
            <a:ext cx="286076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 algn="l">
              <a:buFont typeface="Arial" charset="0"/>
              <a:buChar char="•"/>
            </a:pPr>
            <a:r>
              <a:rPr lang="en-US" sz="1050" b="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none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ABC6F3-BA9D-43B2-9B52-39F617AC45C1}"/>
              </a:ext>
            </a:extLst>
          </p:cNvPr>
          <p:cNvSpPr txBox="1"/>
          <p:nvPr/>
        </p:nvSpPr>
        <p:spPr>
          <a:xfrm>
            <a:off x="132155" y="5759443"/>
            <a:ext cx="286076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 algn="l">
              <a:buFont typeface="Arial" charset="0"/>
              <a:buChar char="•"/>
            </a:pPr>
            <a:endParaRPr lang="en-US" sz="1050" b="0" dirty="0">
              <a:solidFill>
                <a:schemeClr val="tx1">
                  <a:lumMod val="50000"/>
                  <a:lumOff val="50000"/>
                </a:schemeClr>
              </a:solidFill>
              <a:latin typeface="News Gothic MT" panose="020B0503020103020203" pitchFamily="34" charset="0"/>
              <a:ea typeface="Meslo LG M" panose="020B0609030804020204" pitchFamily="49" charset="0"/>
              <a:cs typeface="Meslo LG M" panose="020B060903080402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A7B6FD-6C28-4952-B467-F39970F198F7}"/>
              </a:ext>
            </a:extLst>
          </p:cNvPr>
          <p:cNvSpPr txBox="1"/>
          <p:nvPr/>
        </p:nvSpPr>
        <p:spPr>
          <a:xfrm>
            <a:off x="3141617" y="4652641"/>
            <a:ext cx="2860766" cy="15465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 algn="l">
              <a:buFont typeface="Arial" charset="0"/>
              <a:buChar char="•"/>
            </a:pPr>
            <a:r>
              <a:rPr lang="en-US" sz="1050" b="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Listen to all events and update index accordingly</a:t>
            </a:r>
          </a:p>
          <a:p>
            <a:pPr marL="214313" indent="-214313" algn="l">
              <a:buFont typeface="Arial" charset="0"/>
              <a:buChar char="•"/>
            </a:pP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Problem: rebuilding index; two ways to address:</a:t>
            </a:r>
          </a:p>
          <a:p>
            <a:pPr marL="671513" lvl="1" indent="-214313">
              <a:buFont typeface="Arial" charset="0"/>
              <a:buChar char="•"/>
            </a:pP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replay event history (~event sourcing)</a:t>
            </a:r>
          </a:p>
          <a:p>
            <a:pPr marL="671513" lvl="1" indent="-214313">
              <a:buFont typeface="Arial" charset="0"/>
              <a:buChar char="•"/>
            </a:pP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browse Hierarchy, querying Content and Asset services to get additional info</a:t>
            </a:r>
            <a:endParaRPr lang="en-US" sz="1050" b="0" dirty="0">
              <a:solidFill>
                <a:schemeClr val="tx1">
                  <a:lumMod val="50000"/>
                  <a:lumOff val="50000"/>
                </a:schemeClr>
              </a:solidFill>
              <a:latin typeface="News Gothic MT" panose="020B0503020103020203" pitchFamily="34" charset="0"/>
              <a:ea typeface="Meslo LG M" panose="020B0609030804020204" pitchFamily="49" charset="0"/>
              <a:cs typeface="Meslo LG M" panose="020B060903080402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E74F4E-30E0-47A3-938F-49C94B8958A1}"/>
              </a:ext>
            </a:extLst>
          </p:cNvPr>
          <p:cNvSpPr txBox="1"/>
          <p:nvPr/>
        </p:nvSpPr>
        <p:spPr>
          <a:xfrm>
            <a:off x="3204519" y="2715241"/>
            <a:ext cx="286076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 algn="l">
              <a:buFont typeface="Arial" charset="0"/>
              <a:buChar char="•"/>
            </a:pP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Search/indexing engine (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ElasticSearch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/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Solr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/Lucene)</a:t>
            </a:r>
            <a:endParaRPr lang="en-US" sz="1050" b="0" dirty="0">
              <a:solidFill>
                <a:schemeClr val="tx1">
                  <a:lumMod val="50000"/>
                  <a:lumOff val="50000"/>
                </a:schemeClr>
              </a:solidFill>
              <a:latin typeface="News Gothic MT" panose="020B0503020103020203" pitchFamily="34" charset="0"/>
              <a:ea typeface="Meslo LG M" panose="020B0609030804020204" pitchFamily="49" charset="0"/>
              <a:cs typeface="Meslo LG M" panose="020B060903080402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E5F760C-4D39-40C6-8FDE-158A484DB1CD}"/>
              </a:ext>
            </a:extLst>
          </p:cNvPr>
          <p:cNvSpPr txBox="1"/>
          <p:nvPr/>
        </p:nvSpPr>
        <p:spPr>
          <a:xfrm>
            <a:off x="132155" y="2715241"/>
            <a:ext cx="2860766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050" b="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Depending on how “rebuilding index” problem (see </a:t>
            </a:r>
            <a:r>
              <a:rPr lang="en-US" sz="1050" b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“Logic/</a:t>
            </a:r>
            <a:r>
              <a:rPr lang="en-US" sz="1050" b="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Rules”) is solved:</a:t>
            </a:r>
          </a:p>
          <a:p>
            <a:pPr marL="214313" indent="-214313" algn="l">
              <a:buFont typeface="Arial" charset="0"/>
              <a:buChar char="•"/>
            </a:pPr>
            <a:r>
              <a:rPr lang="en-US" sz="1050" b="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None, if events are stored and </a:t>
            </a:r>
            <a:r>
              <a:rPr lang="en-US" sz="1050" b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replayable</a:t>
            </a:r>
            <a:r>
              <a:rPr lang="en-US" sz="1050" b="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 (~event sourcing)</a:t>
            </a:r>
          </a:p>
          <a:p>
            <a:pPr marL="214313" indent="-214313" algn="l">
              <a:buFont typeface="Arial" charset="0"/>
              <a:buChar char="•"/>
            </a:pP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All, if events are not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replayable</a:t>
            </a:r>
            <a:endParaRPr lang="en-US" sz="1050" b="0" dirty="0">
              <a:solidFill>
                <a:schemeClr val="tx1">
                  <a:lumMod val="50000"/>
                  <a:lumOff val="50000"/>
                </a:schemeClr>
              </a:solidFill>
              <a:latin typeface="News Gothic MT" panose="020B0503020103020203" pitchFamily="34" charset="0"/>
              <a:ea typeface="Meslo LG M" panose="020B0609030804020204" pitchFamily="49" charset="0"/>
              <a:cs typeface="Meslo LG M" panose="020B060903080402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AC7E2AB-3B24-47F7-B589-A591814C8793}"/>
              </a:ext>
            </a:extLst>
          </p:cNvPr>
          <p:cNvSpPr txBox="1"/>
          <p:nvPr/>
        </p:nvSpPr>
        <p:spPr>
          <a:xfrm>
            <a:off x="68710" y="4105516"/>
            <a:ext cx="286076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 algn="l">
              <a:buFont typeface="Arial" charset="0"/>
              <a:buChar char="•"/>
            </a:pPr>
            <a:r>
              <a:rPr lang="en-US" sz="1050" b="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All events from Hierarchy Service</a:t>
            </a:r>
          </a:p>
          <a:p>
            <a:pPr marL="214313" indent="-214313" algn="l">
              <a:buFont typeface="Arial" charset="0"/>
              <a:buChar char="•"/>
            </a:pPr>
            <a:r>
              <a:rPr lang="en-US" sz="1050" b="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All events from Content Service</a:t>
            </a:r>
          </a:p>
          <a:p>
            <a:pPr marL="214313" indent="-214313" algn="l">
              <a:buFont typeface="Arial" charset="0"/>
              <a:buChar char="•"/>
            </a:pP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All events from Asset Service</a:t>
            </a:r>
            <a:endParaRPr lang="en-US" sz="1050" b="0" dirty="0">
              <a:solidFill>
                <a:schemeClr val="tx1">
                  <a:lumMod val="50000"/>
                  <a:lumOff val="50000"/>
                </a:schemeClr>
              </a:solidFill>
              <a:latin typeface="News Gothic MT" panose="020B0503020103020203" pitchFamily="34" charset="0"/>
              <a:ea typeface="Meslo LG M" panose="020B0609030804020204" pitchFamily="49" charset="0"/>
              <a:cs typeface="Meslo LG M" panose="020B0609030804020204" pitchFamily="49" charset="0"/>
            </a:endParaRPr>
          </a:p>
          <a:p>
            <a:pPr marL="214313" indent="-214313" algn="l">
              <a:buFont typeface="Arial" charset="0"/>
              <a:buChar char="•"/>
            </a:pPr>
            <a:endParaRPr lang="en-US" sz="1050" b="0" dirty="0">
              <a:solidFill>
                <a:schemeClr val="tx1">
                  <a:lumMod val="50000"/>
                  <a:lumOff val="50000"/>
                </a:schemeClr>
              </a:solidFill>
              <a:latin typeface="News Gothic MT" panose="020B0503020103020203" pitchFamily="34" charset="0"/>
              <a:ea typeface="Meslo LG M" panose="020B0609030804020204" pitchFamily="49" charset="0"/>
              <a:cs typeface="Meslo LG M" panose="020B060903080402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AA8FE55-14DD-4C06-9BF0-AE8599DC0998}"/>
              </a:ext>
            </a:extLst>
          </p:cNvPr>
          <p:cNvSpPr txBox="1"/>
          <p:nvPr/>
        </p:nvSpPr>
        <p:spPr>
          <a:xfrm>
            <a:off x="1731164" y="865186"/>
            <a:ext cx="555355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Find all Pages and/or Assets satisfying some criteria in any combination: within specified folders, name satisfies query XXX, current version is created within a date range,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etc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; aggregate results by various properties to power drill-down search/filtering experience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439E2A7-CFB5-47B7-8B23-E9CA7D2CE345}"/>
              </a:ext>
            </a:extLst>
          </p:cNvPr>
          <p:cNvSpPr txBox="1"/>
          <p:nvPr/>
        </p:nvSpPr>
        <p:spPr>
          <a:xfrm>
            <a:off x="4940795" y="438732"/>
            <a:ext cx="41439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</a:rPr>
              <a:t>Index, Search and Filtering for Pages and Assets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9D83680-203C-425C-9B34-493B630F391A}"/>
              </a:ext>
            </a:extLst>
          </p:cNvPr>
          <p:cNvSpPr txBox="1"/>
          <p:nvPr/>
        </p:nvSpPr>
        <p:spPr>
          <a:xfrm>
            <a:off x="132155" y="5759443"/>
            <a:ext cx="286076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 algn="l">
              <a:buFont typeface="Arial" charset="0"/>
              <a:buChar char="•"/>
            </a:pPr>
            <a:r>
              <a:rPr lang="en-US" sz="1050" b="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Moderate usage – by authors</a:t>
            </a:r>
          </a:p>
        </p:txBody>
      </p:sp>
    </p:spTree>
    <p:extLst>
      <p:ext uri="{BB962C8B-B14F-4D97-AF65-F5344CB8AC3E}">
        <p14:creationId xmlns:p14="http://schemas.microsoft.com/office/powerpoint/2010/main" val="16401697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240</TotalTime>
  <Words>672</Words>
  <Application>Microsoft Office PowerPoint</Application>
  <PresentationFormat>On-screen Show (4:3)</PresentationFormat>
  <Paragraphs>77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Calibri Light</vt:lpstr>
      <vt:lpstr>News Gothic MT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Anton Udintsev</dc:creator>
  <cp:lastModifiedBy>Anton Udintsev</cp:lastModifiedBy>
  <cp:revision>110</cp:revision>
  <dcterms:created xsi:type="dcterms:W3CDTF">2021-01-17T10:40:44Z</dcterms:created>
  <dcterms:modified xsi:type="dcterms:W3CDTF">2021-01-31T18:04:31Z</dcterms:modified>
</cp:coreProperties>
</file>